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315" r:id="rId3"/>
    <p:sldId id="320" r:id="rId5"/>
    <p:sldId id="396" r:id="rId6"/>
    <p:sldId id="321" r:id="rId7"/>
    <p:sldId id="369" r:id="rId8"/>
    <p:sldId id="348" r:id="rId9"/>
    <p:sldId id="360" r:id="rId10"/>
    <p:sldId id="404" r:id="rId11"/>
    <p:sldId id="405" r:id="rId12"/>
    <p:sldId id="406" r:id="rId13"/>
    <p:sldId id="407" r:id="rId14"/>
    <p:sldId id="330" r:id="rId15"/>
    <p:sldId id="362" r:id="rId16"/>
    <p:sldId id="346" r:id="rId17"/>
  </p:sldIdLst>
  <p:sldSz cx="9144000" cy="5143500"/>
  <p:notesSz cx="6640830" cy="9904730"/>
  <p:embeddedFontLst>
    <p:embeddedFont>
      <p:font typeface="黑体" panose="02010609060101010101" pitchFamily="49" charset="-122"/>
      <p:regular r:id="rId22"/>
    </p:embeddedFont>
    <p:embeddedFont>
      <p:font typeface="Arial Narrow" panose="020B0606020202030204" pitchFamily="3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隶书" panose="02010509060101010101" pitchFamily="49" charset="-122"/>
      <p:regular r:id="rId31"/>
    </p:embeddedFont>
    <p:embeddedFont>
      <p:font typeface="华文细黑" panose="02010600040101010101" pitchFamily="2" charset="-122"/>
      <p:regular r:id="rId32"/>
    </p:embeddedFont>
    <p:embeddedFont>
      <p:font typeface="楷体" panose="02010609060101010101" pitchFamily="49" charset="-122"/>
      <p:regular r:id="rId33"/>
    </p:embeddedFont>
    <p:embeddedFont>
      <p:font typeface="Cambria" panose="02040503050406030204" charset="0"/>
      <p:regular r:id="rId34"/>
      <p:bold r:id="rId35"/>
      <p:italic r:id="rId36"/>
      <p:boldItalic r:id="rId37"/>
    </p:embeddedFont>
  </p:embeddedFontLst>
  <p:custDataLst>
    <p:tags r:id="rId38"/>
  </p:custDataLst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FF66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FF66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FF66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FF66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FF66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FF66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FF66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FF66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rgbClr val="FFFF66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0000"/>
    <a:srgbClr val="008000"/>
    <a:srgbClr val="00FF00"/>
    <a:srgbClr val="000099"/>
    <a:srgbClr val="800000"/>
    <a:srgbClr val="0000CC"/>
    <a:srgbClr val="FFFF00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2611"/>
  </p:normalViewPr>
  <p:slideViewPr>
    <p:cSldViewPr snapToGrid="0" showGuides="1">
      <p:cViewPr varScale="1">
        <p:scale>
          <a:sx n="77" d="100"/>
          <a:sy n="77" d="100"/>
        </p:scale>
        <p:origin x="980" y="56"/>
      </p:cViewPr>
      <p:guideLst>
        <p:guide orient="horz" pos="168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gs" Target="tags/tag1.xml"/><Relationship Id="rId37" Type="http://schemas.openxmlformats.org/officeDocument/2006/relationships/font" Target="fonts/font16.fntdata"/><Relationship Id="rId36" Type="http://schemas.openxmlformats.org/officeDocument/2006/relationships/font" Target="fonts/font15.fntdata"/><Relationship Id="rId35" Type="http://schemas.openxmlformats.org/officeDocument/2006/relationships/font" Target="fonts/font14.fntdata"/><Relationship Id="rId34" Type="http://schemas.openxmlformats.org/officeDocument/2006/relationships/font" Target="fonts/font13.fntdata"/><Relationship Id="rId33" Type="http://schemas.openxmlformats.org/officeDocument/2006/relationships/font" Target="fonts/font12.fntdata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78138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60788" y="0"/>
            <a:ext cx="2878138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07525"/>
            <a:ext cx="2878138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60788" y="9407525"/>
            <a:ext cx="2878138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noProof="1"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CA893066-DEE8-453B-ABCD-C235A72A5E8C}" type="slidenum">
              <a:rPr kumimoji="0" lang="zh-CN" altLang="en-US" sz="1200" b="1" i="0" u="none" strike="noStrike" kern="1200" cap="none" spc="0" normalizeH="0" baseline="0" noProof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ea"/>
              </a:rPr>
            </a:fld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3314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78138" cy="4953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 sz="1200" b="0" noProof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5" name="Rectangle 3"/>
          <p:cNvSpPr>
            <a:spLocks noGrp="1"/>
          </p:cNvSpPr>
          <p:nvPr>
            <p:ph type="dt" idx="1"/>
          </p:nvPr>
        </p:nvSpPr>
        <p:spPr>
          <a:xfrm>
            <a:off x="3762375" y="0"/>
            <a:ext cx="2878138" cy="4953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 sz="1200" b="0" noProof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Rectangle 4"/>
          <p:cNvSpPr>
            <a:spLocks noGrp="1"/>
          </p:cNvSpPr>
          <p:nvPr>
            <p:ph type="sldImg"/>
          </p:nvPr>
        </p:nvSpPr>
        <p:spPr>
          <a:xfrm>
            <a:off x="19050" y="742950"/>
            <a:ext cx="6604000" cy="3714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885825" y="4705350"/>
            <a:ext cx="4868863" cy="44561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Click to edit Master text styles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Second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Third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Fourth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8" name="Rectangle 6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878138" cy="4953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 sz="1200" b="0" noProof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9" name="Rectangle 7"/>
          <p:cNvSpPr>
            <a:spLocks noGrp="1"/>
          </p:cNvSpPr>
          <p:nvPr>
            <p:ph type="sldNum" sz="quarter" idx="5"/>
          </p:nvPr>
        </p:nvSpPr>
        <p:spPr>
          <a:xfrm>
            <a:off x="3762375" y="9409113"/>
            <a:ext cx="2878138" cy="4953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 sz="1200" b="0" noProof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47299A-170E-4D05-9DA3-1419D8515EAF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幻灯片图像占位符 1"/>
          <p:cNvSpPr>
            <a:spLocks noGrp="1" noTextEdit="1"/>
          </p:cNvSpPr>
          <p:nvPr>
            <p:ph type="sldImg"/>
          </p:nvPr>
        </p:nvSpPr>
        <p:spPr/>
      </p:sp>
      <p:sp>
        <p:nvSpPr>
          <p:cNvPr id="8194" name="文本占位符 2"/>
          <p:cNvSpPr/>
          <p:nvPr>
            <p:ph type="body"/>
          </p:nvPr>
        </p:nvSpPr>
        <p:spPr/>
        <p:txBody>
          <a:bodyPr wrap="square" lIns="91440" tIns="45720" rIns="91440" bIns="45720" anchor="ctr" anchorCtr="0"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 anchorCtr="0"/>
          <a:p>
            <a:pPr lvl="0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b" anchorCtr="0" compatLnSpc="1"/>
          <a:lstStyle>
            <a:lvl1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53588CF-2015-4F36-B969-669437165A36}" type="slidenum">
              <a:rPr kumimoji="0" lang="zh-CN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 anchorCtr="0"/>
          <a:p>
            <a:pPr lvl="0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b" anchorCtr="0" compatLnSpc="1"/>
          <a:lstStyle>
            <a:lvl1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1F93B2F-0AA8-481B-A549-FF6224A10974}" type="slidenum">
              <a:rPr kumimoji="0" lang="zh-CN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 anchorCtr="0"/>
          <a:p>
            <a:pPr lvl="0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b" anchorCtr="0" compatLnSpc="1"/>
          <a:lstStyle>
            <a:lvl1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3C17A1A-8682-4A94-A97D-4B041990392D}" type="slidenum">
              <a:rPr kumimoji="0" lang="zh-CN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 anchorCtr="0"/>
          <a:p>
            <a:pPr lvl="0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b" anchorCtr="0" compatLnSpc="1"/>
          <a:lstStyle>
            <a:lvl1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E6939C5-B7AB-4C76-BD84-E169A856145A}" type="slidenum">
              <a:rPr kumimoji="0" lang="zh-CN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 anchorCtr="0"/>
          <a:p>
            <a:pPr lvl="0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b" anchorCtr="0" compatLnSpc="1"/>
          <a:lstStyle>
            <a:lvl1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1831F34-79E7-44AC-87C8-0F7290582718}" type="slidenum">
              <a:rPr kumimoji="0" lang="zh-CN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 anchorCtr="0"/>
          <a:p>
            <a:pPr lvl="0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b" anchorCtr="0" compatLnSpc="1"/>
          <a:lstStyle>
            <a:lvl1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44C730-4BEE-453F-AA91-F2FE90B2EB5E}" type="slidenum">
              <a:rPr kumimoji="0" lang="zh-CN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55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 anchorCtr="0"/>
          <a:p>
            <a:pPr lvl="0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b" anchorCtr="0" compatLnSpc="1"/>
          <a:lstStyle>
            <a:lvl1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DC02B9F-05D1-477E-A3F5-303028250CCE}" type="slidenum">
              <a:rPr kumimoji="0" lang="zh-CN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60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 anchorCtr="0"/>
          <a:p>
            <a:pPr lvl="0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b" anchorCtr="0" compatLnSpc="1"/>
          <a:lstStyle>
            <a:lvl1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FCAF582-0AEF-4868-AB0F-309AA3A0BC48}" type="slidenum">
              <a:rPr kumimoji="0" lang="zh-CN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99"/>
          <p:cNvSpPr txBox="1">
            <a:spLocks noChangeArrowheads="1"/>
          </p:cNvSpPr>
          <p:nvPr/>
        </p:nvSpPr>
        <p:spPr bwMode="auto">
          <a:xfrm>
            <a:off x="4708525" y="4740275"/>
            <a:ext cx="4254500" cy="2746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 Narrow" panose="020B0606020202030204" pitchFamily="34" charset="0"/>
                <a:ea typeface="PMingLiU" pitchFamily="18" charset="-120"/>
                <a:cs typeface="+mn-cs"/>
              </a:rPr>
              <a:t>西北大学信息科学与技术学院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 Narrow" panose="020B0606020202030204" pitchFamily="34" charset="0"/>
                <a:ea typeface="PMingLiU" pitchFamily="18" charset="-120"/>
                <a:cs typeface="+mn-cs"/>
              </a:rPr>
              <a:t>.    All rights reserved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PMingLiU" pitchFamily="18" charset="-120"/>
              <a:cs typeface="+mn-cs"/>
            </a:endParaRPr>
          </a:p>
        </p:txBody>
      </p:sp>
      <p:sp>
        <p:nvSpPr>
          <p:cNvPr id="10" name="Text Box 100"/>
          <p:cNvSpPr txBox="1">
            <a:spLocks noChangeArrowheads="1"/>
          </p:cNvSpPr>
          <p:nvPr/>
        </p:nvSpPr>
        <p:spPr bwMode="auto">
          <a:xfrm>
            <a:off x="1714500" y="4708525"/>
            <a:ext cx="2425700" cy="307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t>http://www.nwu-ipmi.cn/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2052" name="Picture 10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38988" y="0"/>
            <a:ext cx="2005012" cy="633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3" name="图片 1" descr="实验室logo60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863" y="4498975"/>
            <a:ext cx="1096962" cy="573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9001125" y="4238625"/>
            <a:ext cx="1433513" cy="2428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solidFill>
                  <a:srgbClr val="99009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1">
                <a:ln>
                  <a:noFill/>
                </a:ln>
                <a:solidFill>
                  <a:srgbClr val="990099"/>
                </a:solidFill>
                <a:effectLst/>
                <a:uLnTx/>
                <a:uFillTx/>
                <a:latin typeface="Times New Roman" panose="02020603050405020304" pitchFamily="18" charset="0"/>
                <a:ea typeface="PMingLiU" pitchFamily="18" charset="-120"/>
                <a:cs typeface="+mn-ea"/>
              </a:rPr>
              <a:t>Slide No.  </a:t>
            </a:r>
            <a:fld id="{A311E8F5-C806-44C6-A212-7C61B6BE416D}" type="slidenum">
              <a:rPr kumimoji="0" lang="en-US" altLang="zh-CN" sz="1200" b="1" i="0" u="none" strike="noStrike" kern="1200" cap="none" spc="0" normalizeH="0" baseline="0" noProof="1" dirty="0">
                <a:ln>
                  <a:noFill/>
                </a:ln>
                <a:solidFill>
                  <a:srgbClr val="990099"/>
                </a:solidFill>
                <a:effectLst/>
                <a:uLnTx/>
                <a:uFillTx/>
                <a:latin typeface="Times New Roman" panose="02020603050405020304" pitchFamily="18" charset="0"/>
                <a:ea typeface="PMingLiU" pitchFamily="18" charset="-120"/>
                <a:cs typeface="+mn-ea"/>
              </a:rPr>
            </a:fld>
            <a:endParaRPr kumimoji="0" lang="en-US" altLang="zh-CN" sz="1200" b="1" i="0" u="none" strike="noStrike" kern="1200" cap="none" spc="0" normalizeH="0" baseline="0" noProof="1">
              <a:ln>
                <a:noFill/>
              </a:ln>
              <a:solidFill>
                <a:srgbClr val="990099"/>
              </a:solidFill>
              <a:effectLst/>
              <a:uLnTx/>
              <a:uFillTx/>
              <a:latin typeface="Times New Roman" panose="02020603050405020304" pitchFamily="18" charset="0"/>
              <a:ea typeface="PMingLiU" pitchFamily="18" charset="-120"/>
              <a:cs typeface="+mn-ea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99"/>
          <p:cNvSpPr txBox="1">
            <a:spLocks noChangeArrowheads="1"/>
          </p:cNvSpPr>
          <p:nvPr/>
        </p:nvSpPr>
        <p:spPr bwMode="auto">
          <a:xfrm>
            <a:off x="4216400" y="4730750"/>
            <a:ext cx="3500438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 Narrow" panose="020B0606020202030204" pitchFamily="34" charset="0"/>
                <a:ea typeface="PMingLiU" pitchFamily="18" charset="-120"/>
                <a:cs typeface="+mn-cs"/>
              </a:rPr>
              <a:t>信息科学技术学院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 Narrow" panose="020B0606020202030204" pitchFamily="34" charset="0"/>
                <a:ea typeface="PMingLiU" pitchFamily="18" charset="-120"/>
                <a:cs typeface="+mn-cs"/>
              </a:rPr>
              <a:t>.  All rights reserved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PMingLiU" pitchFamily="18" charset="-120"/>
              <a:cs typeface="+mn-cs"/>
            </a:endParaRPr>
          </a:p>
        </p:txBody>
      </p:sp>
      <p:sp>
        <p:nvSpPr>
          <p:cNvPr id="10" name="Text Box 100"/>
          <p:cNvSpPr txBox="1">
            <a:spLocks noChangeArrowheads="1"/>
          </p:cNvSpPr>
          <p:nvPr/>
        </p:nvSpPr>
        <p:spPr bwMode="auto">
          <a:xfrm>
            <a:off x="2016125" y="4718050"/>
            <a:ext cx="2071688" cy="3079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t>http://www.nwu-ipmi.cn/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3076" name="Picture 10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51688" y="-9525"/>
            <a:ext cx="2005012" cy="479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7" name="图片 1" descr="实验室logo60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863" y="4498975"/>
            <a:ext cx="1096962" cy="573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3" name="Rectangle 87"/>
          <p:cNvSpPr>
            <a:spLocks noGrp="1"/>
          </p:cNvSpPr>
          <p:nvPr>
            <p:ph type="dt" sz="half" idx="2"/>
          </p:nvPr>
        </p:nvSpPr>
        <p:spPr>
          <a:xfrm>
            <a:off x="7756525" y="4656138"/>
            <a:ext cx="1433513" cy="2428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mes New Roman" panose="02020603050405020304" pitchFamily="18" charset="0"/>
                <a:ea typeface="PMingLiU" pitchFamily="18" charset="-120"/>
                <a:cs typeface="+mn-ea"/>
              </a:rPr>
              <a:t>Slide No.  </a:t>
            </a:r>
            <a:fld id="{597954F2-3E45-42D6-A1D3-5B8631364487}" type="slidenum">
              <a:rPr kumimoji="0" lang="en-US" altLang="zh-CN" sz="1400" b="1" i="0" u="none" strike="noStrike" kern="1200" cap="none" spc="0" normalizeH="0" baseline="0" noProof="1" dirty="0">
                <a:ln>
                  <a:noFill/>
                </a:ln>
                <a:solidFill>
                  <a:srgbClr val="990099"/>
                </a:solidFill>
                <a:effectLst/>
                <a:uLnTx/>
                <a:uFillTx/>
                <a:latin typeface="Times New Roman" panose="02020603050405020304" pitchFamily="18" charset="0"/>
                <a:ea typeface="PMingLiU" pitchFamily="18" charset="-120"/>
                <a:cs typeface="+mn-ea"/>
              </a:rPr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rgbClr val="990099"/>
              </a:solidFill>
              <a:effectLst/>
              <a:uLnTx/>
              <a:uFillTx/>
              <a:latin typeface="Times New Roman" panose="02020603050405020304" pitchFamily="18" charset="0"/>
              <a:ea typeface="PMingLiU" pitchFamily="18" charset="-120"/>
              <a:cs typeface="+mn-ea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99"/>
          <p:cNvSpPr txBox="1">
            <a:spLocks noChangeArrowheads="1"/>
          </p:cNvSpPr>
          <p:nvPr/>
        </p:nvSpPr>
        <p:spPr bwMode="auto">
          <a:xfrm>
            <a:off x="4689475" y="4714875"/>
            <a:ext cx="4135438" cy="2746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 Narrow" panose="020B0606020202030204" pitchFamily="34" charset="0"/>
                <a:ea typeface="PMingLiU" pitchFamily="18" charset="-120"/>
                <a:cs typeface="+mn-cs"/>
              </a:rPr>
              <a:t>西北大学信息科学与技术学院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 Narrow" panose="020B0606020202030204" pitchFamily="34" charset="0"/>
                <a:ea typeface="PMingLiU" pitchFamily="18" charset="-120"/>
                <a:cs typeface="+mn-cs"/>
              </a:rPr>
              <a:t>  All rights reserved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PMingLiU" pitchFamily="18" charset="-120"/>
              <a:cs typeface="+mn-cs"/>
            </a:endParaRPr>
          </a:p>
        </p:txBody>
      </p:sp>
      <p:sp>
        <p:nvSpPr>
          <p:cNvPr id="10" name="Text Box 100"/>
          <p:cNvSpPr txBox="1">
            <a:spLocks noChangeArrowheads="1"/>
          </p:cNvSpPr>
          <p:nvPr/>
        </p:nvSpPr>
        <p:spPr bwMode="auto">
          <a:xfrm>
            <a:off x="2263775" y="4705350"/>
            <a:ext cx="2071688" cy="3079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t>http://www.nwu-ipmi.cn/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4100" name="Picture 10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50100" y="0"/>
            <a:ext cx="2005013" cy="676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1" name="图片 1" descr="实验室logo60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863" y="4498975"/>
            <a:ext cx="1096962" cy="573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84"/>
          <p:cNvSpPr>
            <a:spLocks noGrp="1"/>
          </p:cNvSpPr>
          <p:nvPr>
            <p:ph type="title"/>
          </p:nvPr>
        </p:nvSpPr>
        <p:spPr>
          <a:xfrm>
            <a:off x="457200" y="379413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Rectangle 86"/>
          <p:cNvSpPr>
            <a:spLocks noGrp="1"/>
          </p:cNvSpPr>
          <p:nvPr>
            <p:ph type="body"/>
          </p:nvPr>
        </p:nvSpPr>
        <p:spPr>
          <a:xfrm>
            <a:off x="457200" y="1360488"/>
            <a:ext cx="8229600" cy="32337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87"/>
          <p:cNvSpPr>
            <a:spLocks noGrp="1"/>
          </p:cNvSpPr>
          <p:nvPr>
            <p:ph type="dt" sz="half" idx="2"/>
          </p:nvPr>
        </p:nvSpPr>
        <p:spPr>
          <a:xfrm>
            <a:off x="7756525" y="4656138"/>
            <a:ext cx="1433513" cy="2428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 sz="1400" noProof="1">
                <a:solidFill>
                  <a:srgbClr val="595959"/>
                </a:solidFill>
                <a:latin typeface="Times New Roman" panose="02020603050405020304" pitchFamily="18" charset="0"/>
                <a:ea typeface="PMingLiU" pitchFamily="18" charset="-120"/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mes New Roman" panose="02020603050405020304" pitchFamily="18" charset="0"/>
                <a:ea typeface="PMingLiU" pitchFamily="18" charset="-120"/>
                <a:cs typeface="+mn-ea"/>
              </a:rPr>
              <a:t>Slide No.  </a:t>
            </a:r>
            <a:fld id="{0AE058B1-DC5F-432C-88BB-D2AEF6205C13}" type="slidenum">
              <a:rPr kumimoji="0" lang="en-US" altLang="zh-CN" sz="1400" b="1" i="0" u="none" strike="noStrike" kern="1200" cap="none" spc="0" normalizeH="0" baseline="0" noProof="1">
                <a:ln>
                  <a:noFill/>
                </a:ln>
                <a:solidFill>
                  <a:srgbClr val="990099"/>
                </a:solidFill>
                <a:effectLst/>
                <a:uLnTx/>
                <a:uFillTx/>
                <a:latin typeface="Times New Roman" panose="02020603050405020304" pitchFamily="18" charset="0"/>
                <a:ea typeface="PMingLiU" pitchFamily="18" charset="-120"/>
                <a:cs typeface="+mn-ea"/>
              </a:rPr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rgbClr val="990099"/>
              </a:solidFill>
              <a:effectLst/>
              <a:uLnTx/>
              <a:uFillTx/>
              <a:latin typeface="Times New Roman" panose="02020603050405020304" pitchFamily="18" charset="0"/>
              <a:ea typeface="PMingLiU" pitchFamily="18" charset="-120"/>
              <a:cs typeface="+mn-cs"/>
            </a:endParaRPr>
          </a:p>
        </p:txBody>
      </p:sp>
      <p:sp>
        <p:nvSpPr>
          <p:cNvPr id="1030" name="Text Box 99"/>
          <p:cNvSpPr txBox="1">
            <a:spLocks noChangeArrowheads="1"/>
          </p:cNvSpPr>
          <p:nvPr/>
        </p:nvSpPr>
        <p:spPr bwMode="auto">
          <a:xfrm>
            <a:off x="4216400" y="4730750"/>
            <a:ext cx="3500438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 Narrow" panose="020B0606020202030204" pitchFamily="34" charset="0"/>
                <a:ea typeface="PMingLiU" pitchFamily="18" charset="-120"/>
                <a:cs typeface="+mn-cs"/>
              </a:rPr>
              <a:t>信息科学技术学院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 Narrow" panose="020B0606020202030204" pitchFamily="34" charset="0"/>
                <a:ea typeface="PMingLiU" pitchFamily="18" charset="-120"/>
                <a:cs typeface="+mn-cs"/>
              </a:rPr>
              <a:t>.  All rights reserved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PMingLiU" pitchFamily="18" charset="-120"/>
              <a:cs typeface="+mn-cs"/>
            </a:endParaRPr>
          </a:p>
        </p:txBody>
      </p:sp>
      <p:sp>
        <p:nvSpPr>
          <p:cNvPr id="1031" name="Text Box 100"/>
          <p:cNvSpPr txBox="1">
            <a:spLocks noChangeArrowheads="1"/>
          </p:cNvSpPr>
          <p:nvPr/>
        </p:nvSpPr>
        <p:spPr bwMode="auto">
          <a:xfrm>
            <a:off x="2016125" y="4718050"/>
            <a:ext cx="2071688" cy="3079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t>http://www.nwu-ipmi.cn/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2" name="Picture 10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51688" y="-9525"/>
            <a:ext cx="2005012" cy="631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2" name="图片 1" descr="实验室logo600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863" y="4498975"/>
            <a:ext cx="1096962" cy="573088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0000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516255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rgbClr val="0033CC"/>
          </a:solidFill>
          <a:latin typeface="+mn-lt"/>
          <a:ea typeface="+mn-ea"/>
          <a:cs typeface="+mn-cs"/>
        </a:defRPr>
      </a:lvl1pPr>
      <a:lvl2pPr marL="916305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rgbClr val="0033CC"/>
          </a:solidFill>
          <a:latin typeface="+mn-lt"/>
          <a:ea typeface="+mn-ea"/>
          <a:cs typeface="+mn-cs"/>
        </a:defRPr>
      </a:lvl2pPr>
      <a:lvl3pPr marL="1259205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rgbClr val="0033CC"/>
          </a:solidFill>
          <a:latin typeface="+mn-lt"/>
          <a:ea typeface="+mn-ea"/>
          <a:cs typeface="+mn-cs"/>
        </a:defRPr>
      </a:lvl3pPr>
      <a:lvl4pPr marL="1602105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33CC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rgbClr val="0033CC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rgbClr val="0033CC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rgbClr val="0033CC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rgbClr val="0033CC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rgbClr val="0033CC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3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b="1" i="0" u="none" kern="1200" baseline="0">
          <a:solidFill>
            <a:srgbClr val="FFFF66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3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b="1" i="0" u="none" kern="1200" baseline="0">
          <a:solidFill>
            <a:srgbClr val="FFFF66"/>
          </a:solidFill>
          <a:latin typeface="+mn-lt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3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b="1" i="0" u="none" kern="1200" baseline="0">
          <a:solidFill>
            <a:srgbClr val="FFFF66"/>
          </a:solidFill>
          <a:latin typeface="+mn-lt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3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b="1" i="0" u="none" kern="1200" baseline="0">
          <a:solidFill>
            <a:srgbClr val="FFFF66"/>
          </a:solidFill>
          <a:latin typeface="+mn-lt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3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b="1" i="0" u="none" kern="1200" baseline="0">
          <a:solidFill>
            <a:srgbClr val="FFFF66"/>
          </a:solidFill>
          <a:latin typeface="+mn-lt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3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b="1" i="0" u="none" kern="1200" baseline="0">
          <a:solidFill>
            <a:srgbClr val="FFFF66"/>
          </a:solidFill>
          <a:latin typeface="+mn-lt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3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b="1" i="0" u="none" kern="1200" baseline="0">
          <a:solidFill>
            <a:srgbClr val="FFFF66"/>
          </a:solidFill>
          <a:latin typeface="+mn-lt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3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b="1" i="0" u="none" kern="1200" baseline="0">
          <a:solidFill>
            <a:srgbClr val="FFFF66"/>
          </a:solidFill>
          <a:latin typeface="+mn-lt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3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b="1" i="0" u="none" kern="1200" baseline="0">
          <a:solidFill>
            <a:srgbClr val="FFFF66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Rectangle 2"/>
          <p:cNvSpPr>
            <a:spLocks noGrp="1" noRot="1"/>
          </p:cNvSpPr>
          <p:nvPr/>
        </p:nvSpPr>
        <p:spPr>
          <a:xfrm>
            <a:off x="800098" y="1234555"/>
            <a:ext cx="7543802" cy="97155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8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C</a:t>
            </a:r>
            <a:r>
              <a:rPr kumimoji="0" lang="zh-CN" altLang="zh-CN" sz="48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程序设计</a:t>
            </a:r>
            <a:r>
              <a:rPr kumimoji="0" lang="zh-CN" altLang="en-US" sz="48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综合实践</a:t>
            </a:r>
            <a:endParaRPr kumimoji="0" lang="zh-CN" altLang="zh-CN" sz="4800" b="1" i="0" u="none" strike="noStrike" kern="1200" cap="none" spc="0" normalizeH="0" baseline="0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78163" y="3586163"/>
            <a:ext cx="3401060" cy="4508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>
              <a:lnSpc>
                <a:spcPct val="130000"/>
              </a:lnSpc>
              <a:spcBef>
                <a:spcPct val="20000"/>
              </a:spcBef>
            </a:pPr>
            <a:r>
              <a:rPr lang="zh-CN" alt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信息学院程序设计课程教学团队</a:t>
            </a:r>
            <a:endParaRPr lang="zh-CN" altLang="en-US" sz="1800" dirty="0">
              <a:solidFill>
                <a:schemeClr val="accent6">
                  <a:lumMod val="75000"/>
                  <a:lumOff val="25000"/>
                </a:schemeClr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4" grpId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905" y="988378"/>
            <a:ext cx="8229600" cy="857250"/>
          </a:xfrm>
        </p:spPr>
        <p:txBody>
          <a:bodyPr/>
          <a:p>
            <a:pPr algn="l"/>
            <a:r>
              <a:rPr lang="zh-CN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time（）</a:t>
            </a:r>
            <a:endParaRPr lang="zh-CN" altLang="en-US" sz="32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4335" y="1603058"/>
            <a:ext cx="8229600" cy="3233737"/>
          </a:xfrm>
        </p:spPr>
        <p:txBody>
          <a:bodyPr/>
          <a:p>
            <a:pPr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time（）函数包含于&lt;time.h&gt;中；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函数原型：time_t time(time_t *seconds)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time(NULL)或time（0）函数返回值是从1970年1月1日00:00:00到现在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经过的的时间秒数（格林尼治时间），用它作为seed，这样每一次运行程序的时间的不同就可以保证得到不同的随机数了。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/>
        </p:nvSpPr>
        <p:spPr bwMode="auto">
          <a:xfrm>
            <a:off x="1143184" y="373854"/>
            <a:ext cx="6857999" cy="614675"/>
          </a:xfrm>
          <a:prstGeom prst="rect">
            <a:avLst/>
          </a:prstGeom>
          <a:noFill/>
          <a:ln w="9525">
            <a:noFill/>
            <a:miter lim="800000"/>
          </a:ln>
          <a:effectLst/>
          <a:scene3d>
            <a:camera prst="orthographicFront"/>
            <a:lightRig rig="balanced" dir="t"/>
          </a:scene3d>
          <a:sp3d prstMaterial="plastic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5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第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1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讲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    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游戏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--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猜数字</a:t>
            </a:r>
            <a:endParaRPr kumimoji="0" lang="zh-CN" altLang="en-US" sz="3200" b="1" i="0" u="none" strike="noStrike" kern="1200" cap="none" spc="0" normalizeH="0" baseline="0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840" y="799783"/>
            <a:ext cx="8229600" cy="857250"/>
          </a:xfrm>
        </p:spPr>
        <p:txBody>
          <a:bodyPr/>
          <a:p>
            <a:pPr algn="l"/>
            <a:r>
              <a:rPr lang="zh-CN" altLang="en-US" sz="3200">
                <a:sym typeface="+mn-ea"/>
              </a:rPr>
              <a:t>注意：</a:t>
            </a:r>
            <a:endParaRPr lang="zh-CN" altLang="en-US" sz="32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8135" y="1403350"/>
            <a:ext cx="8507730" cy="3233420"/>
          </a:xfrm>
        </p:spPr>
        <p:txBody>
          <a:bodyPr/>
          <a:p>
            <a:pPr marL="173355" indent="0">
              <a:lnSpc>
                <a:spcPct val="130000"/>
              </a:lnSpc>
              <a:buNone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rand函数每一次被调用的时候，它都会查看之前是否调用了srand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355" indent="0">
              <a:lnSpc>
                <a:spcPct val="130000"/>
              </a:lnSpc>
              <a:buNone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函数：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如果调用了，则会调用srand（seed）来初始化它的随机值；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如果没有调用，则会默认的调用srand（1）来初始化它的随机值；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355" indent="0">
              <a:lnSpc>
                <a:spcPct val="130000"/>
              </a:lnSpc>
              <a:buNone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因此：即使程序中没有调用srand，也和调用了srand（1）是一样的效果；所以为了让每一次程序的调用都产生不同的值，所以常常使用系统时间来初始化，也就引入了time（NULL），来获得当前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时间。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/>
        </p:nvSpPr>
        <p:spPr bwMode="auto">
          <a:xfrm>
            <a:off x="1143184" y="373854"/>
            <a:ext cx="6857999" cy="614675"/>
          </a:xfrm>
          <a:prstGeom prst="rect">
            <a:avLst/>
          </a:prstGeom>
          <a:noFill/>
          <a:ln w="9525">
            <a:noFill/>
            <a:miter lim="800000"/>
          </a:ln>
          <a:effectLst/>
          <a:scene3d>
            <a:camera prst="orthographicFront"/>
            <a:lightRig rig="balanced" dir="t"/>
          </a:scene3d>
          <a:sp3d prstMaterial="plastic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5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第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1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讲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    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游戏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--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猜数字</a:t>
            </a:r>
            <a:endParaRPr kumimoji="0" lang="zh-CN" altLang="en-US" sz="3200" b="1" i="0" u="none" strike="noStrike" kern="1200" cap="none" spc="0" normalizeH="0" baseline="0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 bwMode="auto">
          <a:xfrm>
            <a:off x="1100620" y="495779"/>
            <a:ext cx="6858000" cy="614651"/>
          </a:xfrm>
          <a:ln>
            <a:miter lim="800000"/>
          </a:ln>
          <a:effectLst/>
          <a:scene3d>
            <a:camera prst="orthographicFront"/>
            <a:lightRig rig="balanced" dir="t"/>
          </a:scene3d>
          <a:sp3d prstMaterial="plastic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第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1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讲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    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游戏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--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猜数字</a:t>
            </a:r>
            <a:endParaRPr kumimoji="0" lang="zh-CN" altLang="en-US" sz="3200" b="1" i="0" u="none" strike="noStrike" kern="1200" cap="none" spc="0" normalizeH="0" baseline="0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20482" name="矩形 5"/>
          <p:cNvSpPr/>
          <p:nvPr/>
        </p:nvSpPr>
        <p:spPr>
          <a:xfrm>
            <a:off x="858838" y="1109663"/>
            <a:ext cx="1970087" cy="646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marL="285750" indent="-285750">
              <a:lnSpc>
                <a:spcPct val="130000"/>
              </a:lnSpc>
              <a:spcBef>
                <a:spcPct val="20000"/>
              </a:spcBef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黑体" panose="02010609060101010101" pitchFamily="49" charset="-122"/>
                <a:sym typeface="宋体" panose="02010600030101010101" pitchFamily="2" charset="-122"/>
              </a:rPr>
              <a:t>案例总结：</a:t>
            </a:r>
            <a:endParaRPr lang="zh-CN" altLang="en-US" dirty="0">
              <a:solidFill>
                <a:schemeClr val="bg1"/>
              </a:solidFill>
              <a:latin typeface="宋体" panose="02010600030101010101" pitchFamily="2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77827" name="文本框 1"/>
          <p:cNvSpPr txBox="1"/>
          <p:nvPr/>
        </p:nvSpPr>
        <p:spPr>
          <a:xfrm>
            <a:off x="1576388" y="1755775"/>
            <a:ext cx="6505575" cy="2740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100" kern="1200" cap="none" spc="0" normalizeH="0" baseline="0" noProof="1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1. </a:t>
            </a:r>
            <a:r>
              <a:rPr kumimoji="0" lang="zh-CN" altLang="en-US" sz="2100" kern="1200" cap="none" spc="0" normalizeH="0" baseline="0" noProof="1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本次利用到了随机数，其中</a:t>
            </a:r>
            <a:r>
              <a:rPr kumimoji="0" lang="en-US" altLang="zh-CN" sz="2100" kern="1200" cap="none" spc="0" normalizeH="0" baseline="0" noProof="1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time</a:t>
            </a:r>
            <a:r>
              <a:rPr kumimoji="0" lang="zh-CN" altLang="en-US" sz="2100" kern="1200" cap="none" spc="0" normalizeH="0" baseline="0" noProof="1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（）的引入是为了   </a:t>
            </a:r>
            <a:endParaRPr kumimoji="0" lang="en-US" altLang="zh-CN" sz="2100" kern="1200" cap="none" spc="0" normalizeH="0" baseline="0" noProof="1">
              <a:solidFill>
                <a:schemeClr val="bg2"/>
              </a:solidFill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  <a:p>
            <a:pPr marL="396875" marR="0" defTabSz="91440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100" kern="1200" cap="none" spc="0" normalizeH="0" baseline="0" noProof="1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使得每次随机数种子完全随机化；</a:t>
            </a:r>
            <a:endParaRPr kumimoji="0" lang="en-US" altLang="zh-CN" sz="2100" kern="1200" cap="none" spc="0" normalizeH="0" baseline="0" noProof="1">
              <a:solidFill>
                <a:schemeClr val="bg2"/>
              </a:solidFill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  <a:p>
            <a:pPr marL="351155" marR="0" indent="-351155" defTabSz="91440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100" kern="1200" cap="none" spc="0" normalizeH="0" baseline="0" noProof="1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2. </a:t>
            </a:r>
            <a:r>
              <a:rPr kumimoji="0" lang="zh-CN" altLang="en-US" sz="2100" kern="1200" cap="none" spc="0" normalizeH="0" baseline="0" noProof="1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例子中是</a:t>
            </a:r>
            <a:r>
              <a:rPr kumimoji="0" lang="en-US" altLang="zh-CN" sz="2100" kern="1200" cap="none" spc="0" normalizeH="0" baseline="0" noProof="1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do..while()</a:t>
            </a:r>
            <a:r>
              <a:rPr kumimoji="0" lang="zh-CN" altLang="en-US" sz="2100" kern="1200" cap="none" spc="0" normalizeH="0" baseline="0" noProof="1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的循环嵌套，</a:t>
            </a:r>
            <a:r>
              <a:rPr kumimoji="0" lang="en-US" altLang="zh-CN" sz="2100" kern="1200" cap="none" spc="0" normalizeH="0" baseline="0" noProof="1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for</a:t>
            </a:r>
            <a:r>
              <a:rPr kumimoji="0" lang="zh-CN" altLang="en-US" sz="2100" kern="1200" cap="none" spc="0" normalizeH="0" baseline="0" noProof="1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循环和</a:t>
            </a:r>
            <a:r>
              <a:rPr kumimoji="0" lang="en-US" altLang="zh-CN" sz="2100" kern="1200" cap="none" spc="0" normalizeH="0" baseline="0" noProof="1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while</a:t>
            </a:r>
            <a:r>
              <a:rPr kumimoji="0" lang="zh-CN" altLang="en-US" sz="2100" kern="1200" cap="none" spc="0" normalizeH="0" baseline="0" noProof="1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循 环均完全可以相互嵌套；</a:t>
            </a:r>
            <a:endParaRPr kumimoji="0" lang="en-US" altLang="zh-CN" sz="2100" kern="1200" cap="none" spc="0" normalizeH="0" baseline="0" noProof="1">
              <a:solidFill>
                <a:schemeClr val="bg2"/>
              </a:solidFill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  <a:p>
            <a:pPr marL="366395" marR="0" indent="-366395" defTabSz="91440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100" kern="1200" cap="none" spc="0" normalizeH="0" baseline="0" noProof="1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3. 最优的猜测可以联想到折半查找思想，可以很好的 提高准确率和猜的次数；</a:t>
            </a:r>
            <a:r>
              <a:rPr kumimoji="0" lang="zh-CN" altLang="zh-CN" sz="2100" kern="1200" cap="none" spc="0" normalizeH="0" baseline="0" noProof="1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可做一个程序模拟用户</a:t>
            </a:r>
            <a:endParaRPr kumimoji="0" lang="zh-CN" altLang="zh-CN" sz="2100" kern="1200" cap="none" spc="0" normalizeH="0" baseline="0" noProof="1">
              <a:solidFill>
                <a:schemeClr val="bg2"/>
              </a:solidFill>
              <a:latin typeface="Times New Roman" panose="02020603050405020304" pitchFamily="18" charset="0"/>
              <a:ea typeface="隶书" panose="02010509060101010101" pitchFamily="49" charset="-122"/>
              <a:cs typeface="+mn-ea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 bwMode="auto">
          <a:xfrm>
            <a:off x="1100621" y="495779"/>
            <a:ext cx="6858000" cy="614651"/>
          </a:xfrm>
          <a:ln>
            <a:miter lim="800000"/>
          </a:ln>
          <a:effectLst/>
          <a:scene3d>
            <a:camera prst="orthographicFront"/>
            <a:lightRig rig="balanced" dir="t"/>
          </a:scene3d>
          <a:sp3d prstMaterial="plastic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第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1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讲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    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游戏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--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猜数字</a:t>
            </a:r>
            <a:endParaRPr kumimoji="0" lang="zh-CN" altLang="en-US" sz="3200" b="1" i="0" u="none" strike="noStrike" kern="1200" cap="none" spc="0" normalizeH="0" baseline="0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22530" name="矩形 5"/>
          <p:cNvSpPr/>
          <p:nvPr/>
        </p:nvSpPr>
        <p:spPr>
          <a:xfrm>
            <a:off x="682625" y="1109663"/>
            <a:ext cx="3400425" cy="646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285750" indent="-285750">
              <a:lnSpc>
                <a:spcPct val="130000"/>
              </a:lnSpc>
              <a:spcBef>
                <a:spcPct val="20000"/>
              </a:spcBef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黑体" panose="02010609060101010101" pitchFamily="49" charset="-122"/>
                <a:sym typeface="宋体" panose="02010600030101010101" pitchFamily="2" charset="-122"/>
              </a:rPr>
              <a:t>举一反三（习题）：</a:t>
            </a:r>
            <a:endParaRPr lang="zh-CN" altLang="en-US" dirty="0">
              <a:solidFill>
                <a:schemeClr val="bg1"/>
              </a:solidFill>
              <a:latin typeface="宋体" panose="02010600030101010101" pitchFamily="2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79875" name="文本框 1"/>
          <p:cNvSpPr txBox="1"/>
          <p:nvPr/>
        </p:nvSpPr>
        <p:spPr>
          <a:xfrm>
            <a:off x="1103313" y="1858963"/>
            <a:ext cx="6935788" cy="2222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30200" marR="0" indent="-330200" defTabSz="91440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100" kern="1200" cap="none" spc="0" normalizeH="0" baseline="0" noProof="1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1.  给6岁以下的小朋友，设计和实现一个练习10以内加减  乘除”的小游戏，可以计算小朋友的得分。</a:t>
            </a:r>
            <a:endParaRPr kumimoji="0" lang="en-US" altLang="zh-CN" sz="2100" kern="1200" cap="none" spc="0" normalizeH="0" baseline="0" noProof="1">
              <a:solidFill>
                <a:schemeClr val="bg2"/>
              </a:solidFill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  <a:p>
            <a:pPr marL="353695" marR="0" indent="-353695" defTabSz="91440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100" kern="1200" cap="none" spc="0" normalizeH="0" baseline="0" noProof="1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2. </a:t>
            </a:r>
            <a:r>
              <a:rPr kumimoji="0" lang="zh-CN" altLang="en-US" sz="2100" kern="1200" cap="none" spc="0" normalizeH="0" baseline="0" noProof="1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班上有</a:t>
            </a:r>
            <a:r>
              <a:rPr kumimoji="0" lang="en-US" altLang="zh-CN" sz="2100" kern="1200" cap="none" spc="0" normalizeH="0" baseline="0" noProof="1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40</a:t>
            </a:r>
            <a:r>
              <a:rPr kumimoji="0" lang="zh-CN" altLang="en-US" sz="2100" kern="1200" cap="none" spc="0" normalizeH="0" baseline="0" noProof="1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名同学，请给老师设计一个随机点名的程序。程序的开始让老师输入要点名的人数，然后依次显示被点名的同学姓名。</a:t>
            </a:r>
            <a:endParaRPr kumimoji="0" lang="en-US" altLang="zh-CN" sz="2100" kern="1200" cap="none" spc="0" normalizeH="0" baseline="0" noProof="1">
              <a:solidFill>
                <a:schemeClr val="bg2"/>
              </a:solidFill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矩形 5"/>
          <p:cNvSpPr/>
          <p:nvPr/>
        </p:nvSpPr>
        <p:spPr>
          <a:xfrm>
            <a:off x="1612900" y="555625"/>
            <a:ext cx="6226175" cy="5048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285750" indent="-285750" algn="ctr">
              <a:lnSpc>
                <a:spcPct val="13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黑体" panose="02010609060101010101" pitchFamily="49" charset="-122"/>
                <a:sym typeface="宋体" panose="02010600030101010101" pitchFamily="2" charset="-122"/>
              </a:rPr>
              <a:t>鸣谢：制作本案例课程的人员</a:t>
            </a:r>
            <a:endParaRPr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4578" name="矩形 6"/>
          <p:cNvSpPr/>
          <p:nvPr/>
        </p:nvSpPr>
        <p:spPr>
          <a:xfrm>
            <a:off x="1127125" y="1244600"/>
            <a:ext cx="6889750" cy="1327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实例课程设计：冯 筠</a:t>
            </a:r>
            <a:endParaRPr lang="zh-CN" altLang="en-US" sz="1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课件材料准备人：王 东</a:t>
            </a: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实例演示视频录制人员列表：王 东、李 勇、刘 勇</a:t>
            </a: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实例演示视频摄像人：刘 勇</a:t>
            </a: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4579" name="图片 2" descr="QQ截图201608251817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5163" y="2755900"/>
            <a:ext cx="1065212" cy="1231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0" name="文本框 4"/>
          <p:cNvSpPr txBox="1"/>
          <p:nvPr/>
        </p:nvSpPr>
        <p:spPr>
          <a:xfrm>
            <a:off x="2016125" y="3987800"/>
            <a:ext cx="984250" cy="2428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1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王东（</a:t>
            </a:r>
            <a:r>
              <a:rPr lang="zh-CN" altLang="en-US" sz="9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硕士</a:t>
            </a: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）</a:t>
            </a:r>
            <a:endParaRPr lang="zh-CN" altLang="en-US" sz="1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24581" name="图片 7" descr="QQ截图20160825193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0" y="2755900"/>
            <a:ext cx="1063625" cy="1231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2" name="图片 8" descr="QQ截图20160825193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75" y="2755900"/>
            <a:ext cx="1066800" cy="1231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3" name="文本框 9"/>
          <p:cNvSpPr txBox="1"/>
          <p:nvPr/>
        </p:nvSpPr>
        <p:spPr>
          <a:xfrm>
            <a:off x="5762625" y="3987800"/>
            <a:ext cx="984250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1000" dirty="0">
                <a:solidFill>
                  <a:schemeClr val="bg1"/>
                </a:solidFill>
                <a:latin typeface="Arial" panose="020B0604020202020204" pitchFamily="34" charset="0"/>
              </a:rPr>
              <a:t>  </a:t>
            </a: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刘勇（</a:t>
            </a:r>
            <a:r>
              <a:rPr lang="zh-CN" altLang="en-US" sz="9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硕士</a:t>
            </a: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）</a:t>
            </a:r>
            <a:endParaRPr lang="zh-CN" altLang="en-US" sz="1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4584" name="文本框 10"/>
          <p:cNvSpPr txBox="1"/>
          <p:nvPr/>
        </p:nvSpPr>
        <p:spPr>
          <a:xfrm>
            <a:off x="3948113" y="3987800"/>
            <a:ext cx="984250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1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李勇（</a:t>
            </a:r>
            <a:r>
              <a:rPr lang="zh-CN" altLang="en-US" sz="9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硕士</a:t>
            </a: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）</a:t>
            </a:r>
            <a:endParaRPr lang="zh-CN" altLang="en-US" sz="1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 bwMode="auto">
          <a:xfrm>
            <a:off x="1100620" y="546581"/>
            <a:ext cx="6858000" cy="614651"/>
          </a:xfrm>
          <a:ln>
            <a:miter lim="800000"/>
          </a:ln>
          <a:effectLst/>
          <a:scene3d>
            <a:camera prst="orthographicFront"/>
            <a:lightRig rig="balanced" dir="t"/>
          </a:scene3d>
          <a:sp3d prstMaterial="plastic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第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1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讲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    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游戏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--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猜数字</a:t>
            </a:r>
            <a:endParaRPr kumimoji="0" lang="zh-CN" altLang="en-US" sz="3200" b="1" i="0" u="none" strike="noStrike" kern="1200" cap="none" spc="0" normalizeH="0" baseline="0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2" name="矩形 6"/>
          <p:cNvSpPr>
            <a:spLocks noChangeArrowheads="1"/>
          </p:cNvSpPr>
          <p:nvPr/>
        </p:nvSpPr>
        <p:spPr bwMode="auto">
          <a:xfrm>
            <a:off x="958850" y="2006600"/>
            <a:ext cx="7142163" cy="231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（</a:t>
            </a:r>
            <a:r>
              <a:rPr kumimoji="0" lang="en-US" altLang="zh-CN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1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）由电脑随机出一个1~100的数字玩家来猜。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（</a:t>
            </a:r>
            <a:r>
              <a:rPr kumimoji="0" lang="en-US" altLang="zh-CN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2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）如猜对，提示“Right！”，输出猜的次数，游戏结束。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（</a:t>
            </a:r>
            <a:r>
              <a:rPr kumimoji="0" lang="en-US" altLang="zh-CN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3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）若猜错，提示“Wrong！”，输出猜的数偏大还是偏小。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（</a:t>
            </a:r>
            <a:r>
              <a:rPr kumimoji="0" lang="en-US" altLang="zh-CN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4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）再给玩家猜的机会，如果10次仍旧没有猜中，游戏结束。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（</a:t>
            </a:r>
            <a:r>
              <a:rPr kumimoji="0" lang="en-US" altLang="zh-CN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5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）游戏结束后，玩家可选择是否继续下一次游戏。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19" name="矩形 5"/>
          <p:cNvSpPr/>
          <p:nvPr/>
        </p:nvSpPr>
        <p:spPr>
          <a:xfrm>
            <a:off x="566738" y="1393825"/>
            <a:ext cx="4972050" cy="5667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marL="285750" indent="-285750">
              <a:lnSpc>
                <a:spcPct val="13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黑体" panose="02010609060101010101" pitchFamily="49" charset="-122"/>
                <a:sym typeface="宋体" panose="02010600030101010101" pitchFamily="2" charset="-122"/>
              </a:rPr>
              <a:t>案例描述：</a:t>
            </a:r>
            <a:r>
              <a:rPr lang="zh-CN" altLang="en-US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你猜，我猜，猜</a:t>
            </a:r>
            <a:r>
              <a:rPr lang="en-US" altLang="zh-CN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猜</a:t>
            </a:r>
            <a:r>
              <a:rPr lang="en-US" altLang="zh-CN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猜！</a:t>
            </a:r>
            <a:endParaRPr lang="zh-CN" altLang="en-US" sz="2400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图片 3" descr="未标题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0363" y="187325"/>
            <a:ext cx="5384800" cy="4386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单圆角矩形 1"/>
          <p:cNvSpPr/>
          <p:nvPr/>
        </p:nvSpPr>
        <p:spPr>
          <a:xfrm>
            <a:off x="2133600" y="187325"/>
            <a:ext cx="4235450" cy="912813"/>
          </a:xfrm>
          <a:prstGeom prst="round1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单圆角矩形 2"/>
          <p:cNvSpPr/>
          <p:nvPr/>
        </p:nvSpPr>
        <p:spPr>
          <a:xfrm>
            <a:off x="2206625" y="1487488"/>
            <a:ext cx="2867025" cy="1784350"/>
          </a:xfrm>
          <a:prstGeom prst="round1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单圆角矩形 3"/>
          <p:cNvSpPr/>
          <p:nvPr/>
        </p:nvSpPr>
        <p:spPr>
          <a:xfrm>
            <a:off x="5208588" y="2006600"/>
            <a:ext cx="1808163" cy="1250950"/>
          </a:xfrm>
          <a:prstGeom prst="round1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914650" y="3321050"/>
            <a:ext cx="2641600" cy="1252538"/>
          </a:xfrm>
          <a:prstGeom prst="roundRect">
            <a:avLst/>
          </a:prstGeom>
          <a:noFill/>
          <a:ln w="19050">
            <a:solidFill>
              <a:srgbClr val="008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06625" y="2197100"/>
            <a:ext cx="1331913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庄家提示区</a:t>
            </a:r>
            <a:endParaRPr lang="zh-CN" altLang="en-US" sz="1800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30813" y="2006600"/>
            <a:ext cx="171450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000" dirty="0">
                <a:solidFill>
                  <a:srgbClr val="FFC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玩家猜的次数</a:t>
            </a:r>
            <a:endParaRPr lang="zh-CN" altLang="en-US" sz="2000" dirty="0">
              <a:solidFill>
                <a:srgbClr val="FFC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9" name="燕尾形箭头 8"/>
          <p:cNvSpPr/>
          <p:nvPr/>
        </p:nvSpPr>
        <p:spPr>
          <a:xfrm rot="8400000" flipV="1">
            <a:off x="5835650" y="2533650"/>
            <a:ext cx="503238" cy="76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06625" y="2762250"/>
            <a:ext cx="1331913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800" dirty="0">
                <a:latin typeface="Arial" panose="020B0604020202020204" pitchFamily="34" charset="0"/>
                <a:ea typeface="黑体" panose="02010609060101010101" pitchFamily="49" charset="-122"/>
              </a:rPr>
              <a:t>要猜的数字</a:t>
            </a:r>
            <a:endParaRPr lang="zh-CN" altLang="en-US" sz="18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71638" y="3984625"/>
            <a:ext cx="2022475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800" dirty="0">
                <a:solidFill>
                  <a:srgbClr val="008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玩家每次猜的数字</a:t>
            </a:r>
            <a:endParaRPr lang="zh-CN" altLang="en-US" sz="1800" dirty="0">
              <a:solidFill>
                <a:srgbClr val="008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10100" y="185738"/>
            <a:ext cx="171450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庄家提示语库</a:t>
            </a:r>
            <a:endParaRPr lang="zh-CN" altLang="en-US" sz="2000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1276" name="文本框 12"/>
          <p:cNvSpPr txBox="1"/>
          <p:nvPr/>
        </p:nvSpPr>
        <p:spPr>
          <a:xfrm>
            <a:off x="565150" y="844550"/>
            <a:ext cx="539750" cy="3505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猜</a:t>
            </a:r>
            <a:endParaRPr lang="zh-CN" altLang="en-US" dirty="0">
              <a:solidFill>
                <a:srgbClr val="8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</a:t>
            </a:r>
            <a:endParaRPr lang="zh-CN" altLang="en-US" dirty="0">
              <a:solidFill>
                <a:srgbClr val="8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字</a:t>
            </a:r>
            <a:endParaRPr lang="zh-CN" altLang="en-US" dirty="0">
              <a:solidFill>
                <a:srgbClr val="8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游</a:t>
            </a:r>
            <a:endParaRPr lang="zh-CN" altLang="en-US" dirty="0">
              <a:solidFill>
                <a:srgbClr val="8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戏</a:t>
            </a:r>
            <a:endParaRPr lang="zh-CN" altLang="en-US" dirty="0">
              <a:solidFill>
                <a:srgbClr val="8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展</a:t>
            </a:r>
            <a:endParaRPr lang="zh-CN" altLang="en-US" dirty="0">
              <a:solidFill>
                <a:srgbClr val="8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14650" y="1641475"/>
            <a:ext cx="1792288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800" dirty="0"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电脑庄家提示语</a:t>
            </a:r>
            <a:endParaRPr lang="zh-CN" altLang="en-US" sz="1800" dirty="0">
              <a:latin typeface="Arial" panose="020B0604020202020204" pitchFamily="34" charset="0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1278" name="文本框 12"/>
          <p:cNvSpPr txBox="1"/>
          <p:nvPr/>
        </p:nvSpPr>
        <p:spPr>
          <a:xfrm>
            <a:off x="7866063" y="971550"/>
            <a:ext cx="539750" cy="30781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场</a:t>
            </a:r>
            <a:endParaRPr lang="zh-CN" altLang="en-US" dirty="0">
              <a:solidFill>
                <a:srgbClr val="8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景</a:t>
            </a:r>
            <a:endParaRPr lang="zh-CN" altLang="en-US" dirty="0">
              <a:solidFill>
                <a:srgbClr val="8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视</a:t>
            </a:r>
            <a:endParaRPr lang="zh-CN" altLang="en-US" dirty="0">
              <a:solidFill>
                <a:srgbClr val="8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</a:t>
            </a:r>
            <a:endParaRPr lang="zh-CN" altLang="en-US" dirty="0">
              <a:solidFill>
                <a:srgbClr val="8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endParaRPr lang="zh-CN" altLang="en-US" dirty="0">
              <a:solidFill>
                <a:srgbClr val="8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endParaRPr lang="zh-CN" altLang="en-US" dirty="0">
              <a:solidFill>
                <a:srgbClr val="8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solidFill>
                <a:srgbClr val="8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29275" y="2762250"/>
            <a:ext cx="1333500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次数提示区</a:t>
            </a:r>
            <a:endParaRPr lang="en-US" altLang="zh-CN" sz="1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56250" y="3984625"/>
            <a:ext cx="1331913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玩家状态区</a:t>
            </a:r>
            <a:endParaRPr lang="zh-CN" altLang="en-US" sz="1800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0" grpId="0"/>
      <p:bldP spid="11" grpId="0"/>
      <p:bldP spid="12" grpId="0"/>
      <p:bldP spid="14" grpId="0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 bwMode="auto">
          <a:xfrm>
            <a:off x="905694" y="327504"/>
            <a:ext cx="6857999" cy="614651"/>
          </a:xfrm>
          <a:ln>
            <a:miter lim="800000"/>
          </a:ln>
          <a:effectLst/>
          <a:scene3d>
            <a:camera prst="orthographicFront"/>
            <a:lightRig rig="balanced" dir="t"/>
          </a:scene3d>
          <a:sp3d prstMaterial="plastic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第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1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讲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    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游戏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--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猜数字</a:t>
            </a:r>
            <a:endParaRPr kumimoji="0" lang="zh-CN" altLang="en-US" sz="3200" b="1" i="0" u="none" strike="noStrike" kern="1200" cap="none" spc="0" normalizeH="0" baseline="0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12290" name="矩形 5"/>
          <p:cNvSpPr/>
          <p:nvPr/>
        </p:nvSpPr>
        <p:spPr>
          <a:xfrm>
            <a:off x="635000" y="1017588"/>
            <a:ext cx="1560513" cy="5667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marL="285750" indent="-285750">
              <a:lnSpc>
                <a:spcPct val="13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黑体" panose="02010609060101010101" pitchFamily="49" charset="-122"/>
                <a:sym typeface="宋体" panose="02010600030101010101" pitchFamily="2" charset="-122"/>
              </a:rPr>
              <a:t>案例分析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:</a:t>
            </a:r>
            <a:endParaRPr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2291" name="文本框 1"/>
          <p:cNvSpPr txBox="1"/>
          <p:nvPr/>
        </p:nvSpPr>
        <p:spPr>
          <a:xfrm>
            <a:off x="2130425" y="1058863"/>
            <a:ext cx="5808663" cy="5064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sz="2100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100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我们首先分析一下这个小游戏的主要结构</a:t>
            </a:r>
            <a:r>
              <a:rPr lang="zh-CN" altLang="en-US" sz="2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。</a:t>
            </a:r>
            <a:endParaRPr lang="zh-CN" altLang="en-US" sz="21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2292" name="文本框 1"/>
          <p:cNvSpPr txBox="1"/>
          <p:nvPr/>
        </p:nvSpPr>
        <p:spPr>
          <a:xfrm>
            <a:off x="1543050" y="1708150"/>
            <a:ext cx="6318250" cy="28606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1800" b="0" dirty="0">
                <a:solidFill>
                  <a:schemeClr val="bg1"/>
                </a:solidFill>
                <a:latin typeface="Arial" panose="020B0604020202020204" pitchFamily="34" charset="0"/>
              </a:rPr>
              <a:t>while(reply=='Y' )     </a:t>
            </a:r>
            <a:r>
              <a:rPr lang="en-US" altLang="zh-CN" sz="1800" b="0" dirty="0">
                <a:solidFill>
                  <a:srgbClr val="00B050"/>
                </a:solidFill>
                <a:latin typeface="Arial" panose="020B0604020202020204" pitchFamily="34" charset="0"/>
              </a:rPr>
              <a:t>//</a:t>
            </a:r>
            <a:r>
              <a:rPr lang="zh-CN" altLang="en-US" sz="1800" b="0" dirty="0">
                <a:solidFill>
                  <a:srgbClr val="00B05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游戏是否继续</a:t>
            </a:r>
            <a:r>
              <a:rPr lang="en-US" altLang="zh-CN" sz="1800" b="0" dirty="0">
                <a:solidFill>
                  <a:schemeClr val="bg1"/>
                </a:solidFill>
                <a:latin typeface="Arial" panose="020B0604020202020204" pitchFamily="34" charset="0"/>
              </a:rPr>
              <a:t>        </a:t>
            </a:r>
            <a:endParaRPr lang="en-US" altLang="zh-CN" sz="18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altLang="zh-CN" sz="1800" b="0" dirty="0">
                <a:solidFill>
                  <a:schemeClr val="bg1"/>
                </a:solidFill>
                <a:latin typeface="Arial" panose="020B0604020202020204" pitchFamily="34" charset="0"/>
              </a:rPr>
              <a:t>{</a:t>
            </a:r>
            <a:endParaRPr lang="en-US" altLang="zh-CN" sz="18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altLang="zh-CN" sz="1800" b="0" dirty="0">
                <a:solidFill>
                  <a:srgbClr val="00B050"/>
                </a:solidFill>
                <a:latin typeface="Arial" panose="020B0604020202020204" pitchFamily="34" charset="0"/>
              </a:rPr>
              <a:t>       //</a:t>
            </a:r>
            <a:r>
              <a:rPr lang="zh-CN" altLang="en-US" sz="1800" b="0" dirty="0">
                <a:solidFill>
                  <a:srgbClr val="00B05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猜测的值和次数是否正确</a:t>
            </a:r>
            <a:endParaRPr lang="en-US" altLang="zh-CN" sz="18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altLang="zh-CN" sz="1800" b="0" dirty="0">
                <a:solidFill>
                  <a:schemeClr val="bg1"/>
                </a:solidFill>
                <a:latin typeface="Arial" panose="020B0604020202020204" pitchFamily="34" charset="0"/>
              </a:rPr>
              <a:t>        while(GuessNumber!=Random &amp;&amp; counter&lt;=10 )    </a:t>
            </a:r>
            <a:r>
              <a:rPr lang="en-US" altLang="zh-CN" sz="1800" b="0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800" b="0" dirty="0">
                <a:solidFill>
                  <a:schemeClr val="bg1"/>
                </a:solidFill>
                <a:latin typeface="Arial" panose="020B0604020202020204" pitchFamily="34" charset="0"/>
              </a:rPr>
              <a:t>     </a:t>
            </a:r>
            <a:endParaRPr lang="en-US" altLang="zh-CN" sz="18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altLang="zh-CN" sz="1800" b="0" dirty="0">
                <a:solidFill>
                  <a:schemeClr val="bg1"/>
                </a:solidFill>
                <a:latin typeface="Arial" panose="020B0604020202020204" pitchFamily="34" charset="0"/>
              </a:rPr>
              <a:t>       {</a:t>
            </a:r>
            <a:endParaRPr lang="en-US" altLang="zh-CN" sz="18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altLang="zh-CN" sz="1800" b="0" dirty="0">
                <a:solidFill>
                  <a:schemeClr val="bg1"/>
                </a:solidFill>
                <a:latin typeface="Arial" panose="020B0604020202020204" pitchFamily="34" charset="0"/>
              </a:rPr>
              <a:t>         ...</a:t>
            </a:r>
            <a:endParaRPr lang="en-US" altLang="zh-CN" sz="18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altLang="zh-CN" sz="1800" b="0" dirty="0">
                <a:solidFill>
                  <a:schemeClr val="bg1"/>
                </a:solidFill>
                <a:latin typeface="Arial" panose="020B0604020202020204" pitchFamily="34" charset="0"/>
              </a:rPr>
              <a:t>         </a:t>
            </a:r>
            <a:r>
              <a:rPr lang="zh-CN" altLang="en-US" sz="18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循环体</a:t>
            </a:r>
            <a:r>
              <a:rPr lang="en-US" altLang="zh-CN" sz="1800" b="0" dirty="0">
                <a:solidFill>
                  <a:schemeClr val="bg1"/>
                </a:solidFill>
                <a:latin typeface="Arial" panose="020B0604020202020204" pitchFamily="34" charset="0"/>
              </a:rPr>
              <a:t>...  </a:t>
            </a:r>
            <a:endParaRPr lang="en-US" altLang="zh-CN" sz="18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altLang="zh-CN" sz="1800" b="0" dirty="0">
                <a:solidFill>
                  <a:schemeClr val="bg1"/>
                </a:solidFill>
                <a:latin typeface="Arial" panose="020B0604020202020204" pitchFamily="34" charset="0"/>
              </a:rPr>
              <a:t>         ...    </a:t>
            </a:r>
            <a:endParaRPr lang="en-US" altLang="zh-CN" sz="18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altLang="zh-CN" sz="1800" b="0" dirty="0">
                <a:solidFill>
                  <a:schemeClr val="bg1"/>
                </a:solidFill>
                <a:latin typeface="Arial" panose="020B0604020202020204" pitchFamily="34" charset="0"/>
              </a:rPr>
              <a:t>        }</a:t>
            </a:r>
            <a:endParaRPr lang="en-US" altLang="zh-CN" sz="18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altLang="zh-CN" sz="1800" b="0" dirty="0">
                <a:solidFill>
                  <a:schemeClr val="bg1"/>
                </a:solidFill>
                <a:latin typeface="Arial" panose="020B0604020202020204" pitchFamily="34" charset="0"/>
              </a:rPr>
              <a:t>}</a:t>
            </a:r>
            <a:endParaRPr lang="en-US" altLang="zh-CN" sz="1800" b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908050" y="1912938"/>
            <a:ext cx="354013" cy="2524125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1951038" y="2676525"/>
            <a:ext cx="74613" cy="1514475"/>
          </a:xfrm>
          <a:prstGeom prst="leftBrac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 bwMode="auto">
          <a:xfrm>
            <a:off x="959033" y="378941"/>
            <a:ext cx="6858000" cy="614669"/>
          </a:xfrm>
          <a:ln>
            <a:miter lim="800000"/>
          </a:ln>
          <a:effectLst/>
          <a:scene3d>
            <a:camera prst="orthographicFront"/>
            <a:lightRig rig="balanced" dir="t"/>
          </a:scene3d>
          <a:sp3d prstMaterial="plastic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第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1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讲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    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游戏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--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猜数字</a:t>
            </a:r>
            <a:endParaRPr kumimoji="0" lang="zh-CN" altLang="en-US" sz="3200" b="1" i="0" u="none" strike="noStrike" kern="1200" cap="none" spc="0" normalizeH="0" baseline="0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2" name="矩形 6"/>
          <p:cNvSpPr>
            <a:spLocks noChangeArrowheads="1"/>
          </p:cNvSpPr>
          <p:nvPr/>
        </p:nvSpPr>
        <p:spPr bwMode="auto">
          <a:xfrm>
            <a:off x="958850" y="1655763"/>
            <a:ext cx="7689850" cy="2799715"/>
          </a:xfrm>
          <a:prstGeom prst="rect">
            <a:avLst/>
          </a:prstGeom>
          <a:noFill/>
          <a:ln w="158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（</a:t>
            </a:r>
            <a:r>
              <a:rPr kumimoji="0" lang="en-US" altLang="zh-CN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1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）由计算机随机出一个1~100的数字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（随机数，计数器置</a:t>
            </a:r>
            <a:r>
              <a:rPr kumimoji="0" lang="en-US" altLang="zh-CN" sz="20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0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）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（</a:t>
            </a:r>
            <a:r>
              <a:rPr kumimoji="0" lang="en-US" altLang="zh-CN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2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）玩家输入所猜数字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（计数器+1）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（</a:t>
            </a:r>
            <a:r>
              <a:rPr kumimoji="0" lang="en-US" altLang="zh-CN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3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）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  <a:sym typeface="+mn-ea"/>
              </a:rPr>
              <a:t>若猜错，判断猜的数偏大还是偏小，给玩家提示。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（</a:t>
            </a:r>
            <a:r>
              <a:rPr kumimoji="0" lang="en-US" altLang="zh-CN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4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）相等，那就是猜对了！恭喜玩家！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（</a:t>
            </a:r>
            <a:r>
              <a:rPr kumimoji="0" lang="en-US" altLang="zh-CN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5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）判断次数和对错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（根据情况退出此重循环或者到（2））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（</a:t>
            </a:r>
            <a:r>
              <a:rPr kumimoji="0" lang="en-US" altLang="zh-CN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6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ea"/>
              </a:rPr>
              <a:t>）此次游戏结束后，让用户输入是否继续。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矩形 5"/>
          <p:cNvSpPr/>
          <p:nvPr/>
        </p:nvSpPr>
        <p:spPr>
          <a:xfrm>
            <a:off x="806450" y="993775"/>
            <a:ext cx="5233988" cy="5667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marL="285750" indent="-285750">
              <a:lnSpc>
                <a:spcPct val="13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黑体" panose="02010609060101010101" pitchFamily="49" charset="-122"/>
                <a:sym typeface="宋体" panose="02010600030101010101" pitchFamily="2" charset="-122"/>
              </a:rPr>
              <a:t>双重循环体里的内容（伪代码描述）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:</a:t>
            </a:r>
            <a:endParaRPr lang="en-US" altLang="zh-CN" sz="2400" dirty="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617538" y="1863725"/>
            <a:ext cx="533400" cy="2452688"/>
          </a:xfrm>
          <a:prstGeom prst="leftBrace">
            <a:avLst/>
          </a:prstGeom>
          <a:ln w="31750">
            <a:solidFill>
              <a:schemeClr val="accent5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044575" y="2351088"/>
            <a:ext cx="106363" cy="1431925"/>
          </a:xfrm>
          <a:prstGeom prst="leftBrace">
            <a:avLst/>
          </a:prstGeom>
          <a:ln w="15875"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 bwMode="auto">
          <a:xfrm>
            <a:off x="1143186" y="371321"/>
            <a:ext cx="6858000" cy="614651"/>
          </a:xfrm>
          <a:ln>
            <a:miter lim="800000"/>
          </a:ln>
          <a:effectLst/>
          <a:scene3d>
            <a:camera prst="orthographicFront"/>
            <a:lightRig rig="balanced" dir="t"/>
          </a:scene3d>
          <a:sp3d prstMaterial="plastic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第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1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讲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    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游戏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--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猜数字</a:t>
            </a:r>
            <a:endParaRPr kumimoji="0" lang="zh-CN" altLang="en-US" sz="3200" b="1" i="0" u="none" strike="noStrike" kern="1200" cap="none" spc="0" normalizeH="0" baseline="0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16386" name="矩形 5"/>
          <p:cNvSpPr/>
          <p:nvPr/>
        </p:nvSpPr>
        <p:spPr>
          <a:xfrm>
            <a:off x="644525" y="985838"/>
            <a:ext cx="1538288" cy="5667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285750" indent="-285750">
              <a:lnSpc>
                <a:spcPct val="13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黑体" panose="02010609060101010101" pitchFamily="49" charset="-122"/>
                <a:sym typeface="宋体" panose="02010600030101010101" pitchFamily="2" charset="-122"/>
              </a:rPr>
              <a:t>实例分析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:</a:t>
            </a:r>
            <a:endParaRPr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6387" name="文本框 1"/>
          <p:cNvSpPr txBox="1"/>
          <p:nvPr/>
        </p:nvSpPr>
        <p:spPr>
          <a:xfrm>
            <a:off x="1543050" y="1427163"/>
            <a:ext cx="6708775" cy="5064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sz="2100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100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我们学习一下实现这个小游戏的关键点：</a:t>
            </a:r>
            <a:r>
              <a:rPr lang="zh-CN" altLang="en-US" sz="18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随机数的产生</a:t>
            </a:r>
            <a:endParaRPr lang="zh-CN" altLang="en-US" sz="21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1204" name="文本框 2"/>
          <p:cNvSpPr txBox="1"/>
          <p:nvPr/>
        </p:nvSpPr>
        <p:spPr>
          <a:xfrm>
            <a:off x="1143000" y="1933575"/>
            <a:ext cx="7508875" cy="26304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1.生成一个简单随机数；</a:t>
            </a:r>
            <a:r>
              <a:rPr lang="en-US" altLang="zh-CN" sz="2100" dirty="0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          </a:t>
            </a:r>
            <a:endParaRPr lang="en-US" altLang="zh-CN" sz="2100" dirty="0">
              <a:solidFill>
                <a:schemeClr val="bg2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sz="1000" dirty="0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      </a:t>
            </a:r>
            <a:r>
              <a:rPr lang="en-US" altLang="zh-CN" sz="1200" dirty="0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  </a:t>
            </a:r>
            <a:r>
              <a:rPr lang="en-US" altLang="zh-CN" sz="1800" b="0" dirty="0">
                <a:solidFill>
                  <a:schemeClr val="bg1"/>
                </a:solidFill>
                <a:latin typeface="Arial" panose="020B0604020202020204" pitchFamily="34" charset="0"/>
              </a:rPr>
              <a:t> #include&lt;stdlib.h&gt; </a:t>
            </a:r>
            <a:r>
              <a:rPr lang="en-US" altLang="zh-CN" sz="1800" b="0" dirty="0">
                <a:solidFill>
                  <a:srgbClr val="008000"/>
                </a:solidFill>
                <a:latin typeface="Arial" panose="020B0604020202020204" pitchFamily="34" charset="0"/>
              </a:rPr>
              <a:t> // 标准库头文件,包含了rand()函数；       </a:t>
            </a:r>
            <a:endParaRPr lang="en-US" altLang="zh-CN" sz="1800" b="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sz="1200" dirty="0">
                <a:solidFill>
                  <a:srgbClr val="5C5C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      </a:t>
            </a:r>
            <a:r>
              <a:rPr lang="en-US" altLang="zh-CN" sz="1800" b="0" dirty="0">
                <a:solidFill>
                  <a:schemeClr val="bg1"/>
                </a:solidFill>
                <a:latin typeface="Arial" panose="020B0604020202020204" pitchFamily="34" charset="0"/>
              </a:rPr>
              <a:t>    R=rand();   </a:t>
            </a:r>
            <a:endParaRPr lang="en-US" altLang="zh-CN" sz="1200" dirty="0">
              <a:solidFill>
                <a:schemeClr val="bg2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2.生成一个1-100之间的随机数；</a:t>
            </a:r>
            <a:r>
              <a:rPr lang="en-US" altLang="zh-CN" sz="2100" dirty="0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1200" dirty="0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      </a:t>
            </a:r>
            <a:endParaRPr lang="en-US" altLang="zh-CN" sz="1200" dirty="0">
              <a:solidFill>
                <a:schemeClr val="bg2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sz="1200" dirty="0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            </a:t>
            </a:r>
            <a:r>
              <a:rPr lang="en-US" altLang="zh-CN" sz="1800" b="0" dirty="0">
                <a:solidFill>
                  <a:schemeClr val="bg1"/>
                </a:solidFill>
                <a:latin typeface="Arial" panose="020B0604020202020204" pitchFamily="34" charset="0"/>
              </a:rPr>
              <a:t>R=rand()%100+1;   </a:t>
            </a:r>
            <a:endParaRPr lang="en-US" altLang="zh-CN" sz="18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sz="1800" b="0" dirty="0">
                <a:solidFill>
                  <a:srgbClr val="FF0000"/>
                </a:solidFill>
                <a:latin typeface="Arial" panose="020B0604020202020204" pitchFamily="34" charset="0"/>
                <a:sym typeface="黑体" panose="02010609060101010101" pitchFamily="49" charset="-122"/>
              </a:rPr>
              <a:t>注：</a:t>
            </a:r>
            <a:r>
              <a:rPr lang="zh-CN" altLang="en-US" sz="1800" b="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然而，用上述方法</a:t>
            </a:r>
            <a:r>
              <a:rPr lang="en-US" altLang="zh-CN" sz="1800" b="0" dirty="0">
                <a:solidFill>
                  <a:srgbClr val="FF0000"/>
                </a:solidFill>
                <a:latin typeface="Arial" panose="020B0604020202020204" pitchFamily="34" charset="0"/>
                <a:sym typeface="黑体" panose="02010609060101010101" pitchFamily="49" charset="-122"/>
              </a:rPr>
              <a:t>产生</a:t>
            </a:r>
            <a:r>
              <a:rPr lang="zh-CN" altLang="en-US" sz="1800" b="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的</a:t>
            </a:r>
            <a:r>
              <a:rPr lang="en-US" altLang="zh-CN" sz="1800" b="0" dirty="0">
                <a:solidFill>
                  <a:srgbClr val="FF0000"/>
                </a:solidFill>
                <a:latin typeface="Arial" panose="020B0604020202020204" pitchFamily="34" charset="0"/>
                <a:sym typeface="黑体" panose="02010609060101010101" pitchFamily="49" charset="-122"/>
              </a:rPr>
              <a:t>随机数</a:t>
            </a:r>
            <a:r>
              <a:rPr lang="zh-CN" altLang="en-US" sz="1800" b="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，每次运行结果</a:t>
            </a:r>
            <a:r>
              <a:rPr lang="en-US" altLang="zh-CN" sz="1800" b="0" dirty="0">
                <a:solidFill>
                  <a:srgbClr val="FF0000"/>
                </a:solidFill>
                <a:latin typeface="Arial" panose="020B0604020202020204" pitchFamily="34" charset="0"/>
                <a:sym typeface="黑体" panose="02010609060101010101" pitchFamily="49" charset="-122"/>
              </a:rPr>
              <a:t>都一样。</a:t>
            </a:r>
            <a:endParaRPr lang="en-US" altLang="zh-CN" sz="1800" b="0" dirty="0">
              <a:solidFill>
                <a:srgbClr val="FF0000"/>
              </a:solidFill>
              <a:latin typeface="Arial" panose="020B0604020202020204" pitchFamily="34" charset="0"/>
              <a:sym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charRg st="184" end="2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1204">
                                            <p:txEl>
                                              <p:charRg st="184" end="2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 bwMode="auto">
          <a:xfrm>
            <a:off x="1143184" y="373854"/>
            <a:ext cx="6857999" cy="614675"/>
          </a:xfrm>
          <a:ln>
            <a:miter lim="800000"/>
          </a:ln>
          <a:effectLst/>
          <a:scene3d>
            <a:camera prst="orthographicFront"/>
            <a:lightRig rig="balanced" dir="t"/>
          </a:scene3d>
          <a:sp3d prstMaterial="plastic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第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1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讲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    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游戏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--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猜数字</a:t>
            </a:r>
            <a:endParaRPr kumimoji="0" lang="zh-CN" altLang="en-US" sz="3200" b="1" i="0" u="none" strike="noStrike" kern="1200" cap="none" spc="0" normalizeH="0" baseline="0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53252" name="文本框 2"/>
          <p:cNvSpPr txBox="1"/>
          <p:nvPr/>
        </p:nvSpPr>
        <p:spPr>
          <a:xfrm>
            <a:off x="738188" y="1219200"/>
            <a:ext cx="7667625" cy="32937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3.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利用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随机数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种子生成一个1-100之间的随机数；   </a:t>
            </a:r>
            <a:r>
              <a:rPr lang="en-US" altLang="zh-CN" sz="1600" dirty="0">
                <a:solidFill>
                  <a:srgbClr val="00B05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</a:t>
            </a:r>
            <a:endParaRPr lang="en-US" altLang="zh-CN" sz="1600" dirty="0">
              <a:solidFill>
                <a:srgbClr val="00B05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sz="1600" dirty="0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          </a:t>
            </a:r>
            <a:r>
              <a:rPr lang="en-US" altLang="zh-CN" sz="2000" dirty="0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#include&lt;stdlib.h&gt;                    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 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包含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rand()函数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的库文件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；</a:t>
            </a:r>
            <a:endParaRPr lang="en-US" altLang="zh-CN" sz="2000" dirty="0">
              <a:solidFill>
                <a:srgbClr val="00B05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        #include&lt;time.h&gt;                      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//日期和时间头文件; </a:t>
            </a:r>
            <a:endParaRPr lang="en-US" altLang="zh-CN" sz="2000" dirty="0">
              <a:solidFill>
                <a:srgbClr val="00B05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        srand((int)time(NULL));       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 使用NULL作为time()的参数， </a:t>
            </a:r>
            <a:endParaRPr lang="en-US" altLang="zh-CN" sz="2000" dirty="0">
              <a:solidFill>
                <a:srgbClr val="00B05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                                                     //返回值作为随机 数发生器的种子；</a:t>
            </a:r>
            <a:endParaRPr lang="en-US" altLang="zh-CN" sz="2000" dirty="0">
              <a:solidFill>
                <a:srgbClr val="00B05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        R=rand()%100+1; 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     </a:t>
            </a:r>
            <a:endParaRPr lang="zh-CN" altLang="en-US" sz="2000" dirty="0">
              <a:solidFill>
                <a:srgbClr val="00B0F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B0F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        </a:t>
            </a:r>
            <a:r>
              <a:rPr lang="en-US" altLang="zh-CN" sz="1800" b="0" dirty="0">
                <a:solidFill>
                  <a:srgbClr val="FF0000"/>
                </a:solidFill>
                <a:latin typeface="Arial" panose="020B0604020202020204" pitchFamily="34" charset="0"/>
              </a:rPr>
              <a:t>当前时间作为随机数的种子，达到每次运行产生不同值的目标</a:t>
            </a:r>
            <a:endParaRPr lang="en-US" altLang="zh-CN" sz="1800" b="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charRg st="352" end="3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252">
                                            <p:txEl>
                                              <p:charRg st="352" end="38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42328"/>
            <a:ext cx="8229600" cy="857250"/>
          </a:xfrm>
        </p:spPr>
        <p:txBody>
          <a:bodyPr/>
          <a:p>
            <a:pPr algn="l"/>
            <a:r>
              <a:rPr lang="zh-CN" altLang="en-US" sz="3200">
                <a:sym typeface="+mn-ea"/>
              </a:rPr>
              <a:t>rand( )</a:t>
            </a:r>
            <a:endParaRPr lang="zh-CN" altLang="en-US" sz="32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4030" y="1528128"/>
            <a:ext cx="8229600" cy="3233737"/>
          </a:xfrm>
        </p:spPr>
        <p:txBody>
          <a:bodyPr/>
          <a:p>
            <a:pPr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rand（）函数包含在&lt;stdlib.h&gt;头文件里面；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函数原型：int  rand  （void）；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rand（）产生的随机数范围是0-0x7fff。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rand()函数产生的是一个伪随机数，它是根据一个数（种子）为基准以某个递推公式推算出来的一个数。当计算机正常开机后，这个种子的值是定了的。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/>
        </p:nvSpPr>
        <p:spPr bwMode="auto">
          <a:xfrm>
            <a:off x="1143184" y="373854"/>
            <a:ext cx="6857999" cy="614675"/>
          </a:xfrm>
          <a:prstGeom prst="rect">
            <a:avLst/>
          </a:prstGeom>
          <a:noFill/>
          <a:ln w="9525">
            <a:noFill/>
            <a:miter lim="800000"/>
          </a:ln>
          <a:effectLst/>
          <a:scene3d>
            <a:camera prst="orthographicFront"/>
            <a:lightRig rig="balanced" dir="t"/>
          </a:scene3d>
          <a:sp3d prstMaterial="plastic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5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第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1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讲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    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游戏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--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猜数字</a:t>
            </a:r>
            <a:endParaRPr kumimoji="0" lang="zh-CN" altLang="en-US" sz="3200" b="1" i="0" u="none" strike="noStrike" kern="1200" cap="none" spc="0" normalizeH="0" baseline="0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13778"/>
            <a:ext cx="8229600" cy="857250"/>
          </a:xfrm>
        </p:spPr>
        <p:txBody>
          <a:bodyPr/>
          <a:p>
            <a:pPr algn="l"/>
            <a:r>
              <a:rPr lang="zh-CN" altLang="en-US" sz="3200">
                <a:sym typeface="+mn-ea"/>
              </a:rPr>
              <a:t>srand（）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31963"/>
            <a:ext cx="8229600" cy="3233737"/>
          </a:xfrm>
        </p:spPr>
        <p:txBody>
          <a:bodyPr/>
          <a:p>
            <a:pPr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srand（）函数包含在&lt;stdlib.h&gt;头文件里面；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函数原型：void  srand（unsigned  int   seed）；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这个函数跟rand（）函数一起使用，先用srand（）设置好随机数种子seed，再调用rand（）产生随机数。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如果未设置seed，默认srand（1）。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/>
        </p:nvSpPr>
        <p:spPr bwMode="auto">
          <a:xfrm>
            <a:off x="1143184" y="373854"/>
            <a:ext cx="6857999" cy="614675"/>
          </a:xfrm>
          <a:prstGeom prst="rect">
            <a:avLst/>
          </a:prstGeom>
          <a:noFill/>
          <a:ln w="9525">
            <a:noFill/>
            <a:miter lim="800000"/>
          </a:ln>
          <a:effectLst/>
          <a:scene3d>
            <a:camera prst="orthographicFront"/>
            <a:lightRig rig="balanced" dir="t"/>
          </a:scene3d>
          <a:sp3d prstMaterial="plastic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5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第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1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讲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    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游戏</a:t>
            </a:r>
            <a:r>
              <a:rPr kumimoji="0" lang="en-US" altLang="zh-CN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--</a:t>
            </a:r>
            <a:r>
              <a:rPr kumimoji="0" lang="zh-CN" altLang="en-US" sz="3200" b="1" i="0" u="none" strike="noStrike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n-ea"/>
              </a:rPr>
              <a:t>猜数字</a:t>
            </a:r>
            <a:endParaRPr kumimoji="0" lang="zh-CN" altLang="en-US" sz="3200" b="1" i="0" u="none" strike="noStrike" kern="1200" cap="none" spc="0" normalizeH="0" baseline="0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COMMONDATA" val="eyJoZGlkIjoiMmNhZTQ1MDNjM2FjOTIxMWZjN2EwZjE0N2Y2YzExMjcifQ=="/>
</p:tagLst>
</file>

<file path=ppt/theme/theme1.xml><?xml version="1.0" encoding="utf-8"?>
<a:theme xmlns:a="http://schemas.openxmlformats.org/drawingml/2006/main" name="Pulse">
  <a:themeElements>
    <a:clrScheme name="">
      <a:dk1>
        <a:srgbClr val="FFFFFF"/>
      </a:dk1>
      <a:lt1>
        <a:srgbClr val="000066"/>
      </a:lt1>
      <a:dk2>
        <a:srgbClr val="FFCC66"/>
      </a:dk2>
      <a:lt2>
        <a:srgbClr val="000000"/>
      </a:lt2>
      <a:accent1>
        <a:srgbClr val="FF9900"/>
      </a:accent1>
      <a:accent2>
        <a:srgbClr val="000044"/>
      </a:accent2>
      <a:accent3>
        <a:srgbClr val="AAAAB9"/>
      </a:accent3>
      <a:accent4>
        <a:srgbClr val="DCDCDC"/>
      </a:accent4>
      <a:accent5>
        <a:srgbClr val="FFCAAA"/>
      </a:accent5>
      <a:accent6>
        <a:srgbClr val="00003C"/>
      </a:accent6>
      <a:hlink>
        <a:srgbClr val="3366FF"/>
      </a:hlink>
      <a:folHlink>
        <a:srgbClr val="FFFF0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Puls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uls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ls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uls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ls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ls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2385</Words>
  <Application>WPS 演示</Application>
  <PresentationFormat>全屏显示(16:9)</PresentationFormat>
  <Paragraphs>163</Paragraphs>
  <Slides>14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Arial</vt:lpstr>
      <vt:lpstr>宋体</vt:lpstr>
      <vt:lpstr>Wingdings</vt:lpstr>
      <vt:lpstr>黑体</vt:lpstr>
      <vt:lpstr>Times New Roman</vt:lpstr>
      <vt:lpstr>PMingLiU</vt:lpstr>
      <vt:lpstr>MingLiU-ExtB</vt:lpstr>
      <vt:lpstr>Arial Narrow</vt:lpstr>
      <vt:lpstr>Calibri</vt:lpstr>
      <vt:lpstr>隶书</vt:lpstr>
      <vt:lpstr>华文细黑</vt:lpstr>
      <vt:lpstr>楷体</vt:lpstr>
      <vt:lpstr>微软雅黑</vt:lpstr>
      <vt:lpstr>Arial Unicode MS</vt:lpstr>
      <vt:lpstr>Cambria</vt:lpstr>
      <vt:lpstr>华文楷体</vt:lpstr>
      <vt:lpstr>Wingdings</vt:lpstr>
      <vt:lpstr>Pulse</vt:lpstr>
      <vt:lpstr>PowerPoint 演示文稿</vt:lpstr>
      <vt:lpstr>第1讲    游戏--猜数字</vt:lpstr>
      <vt:lpstr>PowerPoint 演示文稿</vt:lpstr>
      <vt:lpstr>第1讲    游戏--猜数字</vt:lpstr>
      <vt:lpstr>第1讲    游戏--猜数字</vt:lpstr>
      <vt:lpstr>第1讲    游戏--猜数字</vt:lpstr>
      <vt:lpstr>第1讲    游戏--猜数字</vt:lpstr>
      <vt:lpstr>第1讲    游戏--猜数字</vt:lpstr>
      <vt:lpstr>PowerPoint 演示文稿</vt:lpstr>
      <vt:lpstr>PowerPoint 演示文稿</vt:lpstr>
      <vt:lpstr>PowerPoint 演示文稿</vt:lpstr>
      <vt:lpstr>第1讲    游戏--猜数字</vt:lpstr>
      <vt:lpstr>第1讲    游戏--猜数字</vt:lpstr>
      <vt:lpstr>PowerPoint 演示文稿</vt:lpstr>
    </vt:vector>
  </TitlesOfParts>
  <Company>CITYU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MADLAB</dc:creator>
  <cp:lastModifiedBy>冬夏</cp:lastModifiedBy>
  <cp:revision>1354</cp:revision>
  <dcterms:created xsi:type="dcterms:W3CDTF">1999-11-29T04:47:00Z</dcterms:created>
  <dcterms:modified xsi:type="dcterms:W3CDTF">2025-02-24T07:16:00Z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E5BA023ACAA3451EBFBB3CEE22913DBD</vt:lpwstr>
  </property>
</Properties>
</file>